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348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8DBC49-1A28-46F2-84EC-DECE7D9BF246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1C80DA-8E36-4107-BA75-DFBF2E1D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محمد صابری</a:t>
            </a:r>
          </a:p>
          <a:p>
            <a:r>
              <a:rPr lang="fa-IR" smtClean="0"/>
              <a:t>رستم چپرلی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سور عمومی</a:t>
            </a:r>
            <a:endParaRPr lang="en-US" sz="2800" dirty="0">
              <a:solidFill>
                <a:srgbClr val="C00000"/>
              </a:solidFill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467198"/>
            <a:ext cx="5943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D600"/>
              </a:buClr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2"/>
                </a:solidFill>
                <a:cs typeface="B nazanin"/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cs typeface="B nazanin"/>
              </a:rPr>
              <a:t>&lt;</a:t>
            </a:r>
            <a:r>
              <a:rPr lang="fa-IR" sz="2400" dirty="0" smtClean="0">
                <a:solidFill>
                  <a:schemeClr val="accent2"/>
                </a:solidFill>
                <a:cs typeface="B nazanin"/>
              </a:rPr>
              <a:t>متغيرها</a:t>
            </a:r>
            <a:r>
              <a:rPr lang="en-US" sz="2400" dirty="0" smtClean="0">
                <a:solidFill>
                  <a:schemeClr val="accent2"/>
                </a:solidFill>
                <a:cs typeface="B nazanin"/>
              </a:rPr>
              <a:t>&gt; &lt;</a:t>
            </a:r>
            <a:r>
              <a:rPr lang="fa-IR" sz="2400" dirty="0" smtClean="0">
                <a:solidFill>
                  <a:schemeClr val="accent2"/>
                </a:solidFill>
                <a:cs typeface="B nazanin"/>
              </a:rPr>
              <a:t>جمله</a:t>
            </a:r>
            <a:r>
              <a:rPr lang="en-US" sz="2400" dirty="0" smtClean="0">
                <a:solidFill>
                  <a:schemeClr val="accent2"/>
                </a:solidFill>
                <a:cs typeface="B nazanin"/>
              </a:rPr>
              <a:t>&gt;</a:t>
            </a:r>
            <a:endParaRPr lang="fa-IR" sz="2400" dirty="0" smtClean="0">
              <a:solidFill>
                <a:schemeClr val="accent2"/>
              </a:solidFill>
              <a:cs typeface="B nazanin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2800" dirty="0" smtClean="0">
                <a:solidFill>
                  <a:srgbClr val="C00000"/>
                </a:solidFill>
                <a:cs typeface="B nazanin"/>
                <a:sym typeface="Symbol" pitchFamily="18" charset="2"/>
              </a:rPr>
              <a:t></a:t>
            </a:r>
            <a:r>
              <a:rPr lang="en-US" sz="2800" dirty="0" smtClean="0">
                <a:solidFill>
                  <a:srgbClr val="C00000"/>
                </a:solidFill>
                <a:cs typeface="B nazanin"/>
              </a:rPr>
              <a:t>x P</a:t>
            </a:r>
            <a:r>
              <a:rPr lang="fa-IR" sz="2400" dirty="0" smtClean="0">
                <a:cs typeface="B nazanin"/>
              </a:rPr>
              <a:t> که در آن </a:t>
            </a:r>
            <a:r>
              <a:rPr lang="en-US" sz="2400" dirty="0" smtClean="0">
                <a:cs typeface="B nazanin"/>
              </a:rPr>
              <a:t>P</a:t>
            </a:r>
            <a:r>
              <a:rPr lang="fa-IR" sz="2400" dirty="0" smtClean="0">
                <a:cs typeface="B nazanin"/>
              </a:rPr>
              <a:t> يک عبارت منطقي است، بيان ميکند که </a:t>
            </a:r>
            <a:r>
              <a:rPr lang="en-US" sz="2400" dirty="0" smtClean="0">
                <a:cs typeface="B nazanin"/>
              </a:rPr>
              <a:t>P</a:t>
            </a:r>
            <a:r>
              <a:rPr lang="fa-IR" sz="2400" dirty="0" smtClean="0">
                <a:cs typeface="B nazanin"/>
              </a:rPr>
              <a:t> برای هر شیء </a:t>
            </a:r>
            <a:r>
              <a:rPr lang="en-US" sz="2400" dirty="0" smtClean="0">
                <a:cs typeface="B nazanin"/>
              </a:rPr>
              <a:t>x</a:t>
            </a:r>
            <a:r>
              <a:rPr lang="fa-IR" sz="2400" dirty="0" smtClean="0">
                <a:cs typeface="B nazanin"/>
              </a:rPr>
              <a:t> درست است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400" dirty="0" smtClean="0">
                <a:solidFill>
                  <a:srgbClr val="C00000"/>
                </a:solidFill>
                <a:cs typeface="B nazanin"/>
              </a:rPr>
              <a:t>مثال: </a:t>
            </a:r>
            <a:r>
              <a:rPr lang="en-US" sz="2400" dirty="0" smtClean="0">
                <a:cs typeface="B nazanin"/>
                <a:sym typeface="Symbol" pitchFamily="18" charset="2"/>
              </a:rPr>
              <a:t>x King(x)  Person(x)</a:t>
            </a:r>
            <a:r>
              <a:rPr lang="en-US" sz="2400" b="1" dirty="0" smtClean="0">
                <a:cs typeface="B nazanin"/>
                <a:sym typeface="Symbol" pitchFamily="18" charset="2"/>
              </a:rPr>
              <a:t> </a:t>
            </a:r>
            <a:endParaRPr lang="fa-IR" sz="2400" dirty="0" smtClean="0">
              <a:cs typeface="B nazanin"/>
            </a:endParaRPr>
          </a:p>
          <a:p>
            <a:pPr>
              <a:spcBef>
                <a:spcPct val="50000"/>
              </a:spcBef>
              <a:buClr>
                <a:srgbClr val="00D600"/>
              </a:buClr>
              <a:buFont typeface="Wingdings" pitchFamily="2" charset="2"/>
              <a:buNone/>
            </a:pPr>
            <a:endParaRPr lang="en-US" sz="2400" dirty="0"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651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سور وجودی</a:t>
            </a:r>
          </a:p>
          <a:p>
            <a:pPr algn="ctr">
              <a:spcBef>
                <a:spcPct val="50000"/>
              </a:spcBef>
              <a:buClr>
                <a:srgbClr val="00D600"/>
              </a:buClr>
              <a:buFont typeface="Wingdings" pitchFamily="2" charset="2"/>
              <a:buNone/>
            </a:pPr>
            <a:r>
              <a:rPr lang="en-US" sz="3200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sz="1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&lt;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متغيرها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&gt; &lt;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جمله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&gt;</a:t>
            </a:r>
            <a:endParaRPr lang="fa-IR" sz="2800" dirty="0">
              <a:solidFill>
                <a:schemeClr val="tx1"/>
              </a:solidFill>
              <a:cs typeface="B nazanin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3200" dirty="0">
                <a:solidFill>
                  <a:srgbClr val="C00000"/>
                </a:solidFill>
                <a:cs typeface="B nazanin"/>
                <a:sym typeface="Symbol" pitchFamily="18" charset="2"/>
              </a:rPr>
              <a:t></a:t>
            </a:r>
            <a:r>
              <a:rPr lang="en-US" sz="1800" dirty="0">
                <a:solidFill>
                  <a:srgbClr val="C00000"/>
                </a:solidFill>
                <a:cs typeface="B nazanin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C00000"/>
                </a:solidFill>
                <a:cs typeface="B nazanin"/>
              </a:rPr>
              <a:t>x P</a:t>
            </a:r>
            <a:r>
              <a:rPr lang="fa-IR" sz="2800" dirty="0">
                <a:solidFill>
                  <a:srgbClr val="C00000"/>
                </a:solidFill>
                <a:cs typeface="B nazanin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که در آن 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P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 يک عبارت منطقي است، بيان ميکند که 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P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 حداقل برای يک شیء </a:t>
            </a:r>
            <a:r>
              <a:rPr lang="en-US" sz="2800" dirty="0">
                <a:solidFill>
                  <a:schemeClr val="tx1"/>
                </a:solidFill>
                <a:cs typeface="B nazanin"/>
              </a:rPr>
              <a:t>x</a:t>
            </a:r>
            <a:r>
              <a:rPr lang="fa-IR" sz="2800" dirty="0">
                <a:solidFill>
                  <a:schemeClr val="tx1"/>
                </a:solidFill>
                <a:cs typeface="B nazanin"/>
              </a:rPr>
              <a:t> درست است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800" dirty="0">
                <a:solidFill>
                  <a:srgbClr val="C00000"/>
                </a:solidFill>
                <a:cs typeface="B nazanin"/>
              </a:rPr>
              <a:t>مثال: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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x Crown(x) </a:t>
            </a:r>
            <a:r>
              <a:rPr lang="en-US" sz="1800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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OnHead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(x , John)</a:t>
            </a:r>
            <a:r>
              <a:rPr lang="en-US" sz="2000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endParaRPr lang="fa-IR" sz="2800" dirty="0">
              <a:solidFill>
                <a:schemeClr val="tx1"/>
              </a:solidFill>
              <a:cs typeface="B nazanin"/>
            </a:endParaRPr>
          </a:p>
          <a:p>
            <a:pPr>
              <a:spcBef>
                <a:spcPct val="50000"/>
              </a:spcBef>
              <a:buClr>
                <a:srgbClr val="00D600"/>
              </a:buClr>
              <a:buFont typeface="Wingdings" pitchFamily="2" charset="2"/>
              <a:buNone/>
            </a:pPr>
            <a:endParaRPr lang="en-US" sz="2800" dirty="0">
              <a:solidFill>
                <a:srgbClr val="CC3300"/>
              </a:solidFill>
              <a:cs typeface="Homa" pitchFamily="2" charset="-78"/>
            </a:endParaRPr>
          </a:p>
          <a:p>
            <a:pPr marL="0" indent="0" algn="r" rtl="1">
              <a:buNone/>
            </a:pPr>
            <a:endParaRPr lang="en-US" sz="2800" dirty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57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 rtl="1">
                  <a:buNone/>
                </a:pPr>
                <a:r>
                  <a:rPr lang="fa-IR" sz="2800" dirty="0" smtClean="0">
                    <a:solidFill>
                      <a:srgbClr val="C00000"/>
                    </a:solidFill>
                    <a:cs typeface="B nazanin"/>
                  </a:rPr>
                  <a:t>سورهای تودرتو</a:t>
                </a:r>
              </a:p>
              <a:p>
                <a:pPr marL="0" indent="0" algn="r" rtl="1">
                  <a:buNone/>
                </a:pPr>
                <a:r>
                  <a:rPr lang="fa-IR" sz="2000" dirty="0" smtClean="0">
                    <a:solidFill>
                      <a:schemeClr val="tx1"/>
                    </a:solidFill>
                    <a:cs typeface="B nazanin"/>
                  </a:rPr>
                  <a:t>    از ترکیب سورهای عمومی و سورهای وجودی تشکیل می شود.</a:t>
                </a:r>
              </a:p>
              <a:p>
                <a:pPr marL="0" indent="0" algn="r" rtl="1">
                  <a:buNone/>
                </a:pPr>
                <a:r>
                  <a:rPr lang="fa-IR" sz="2000" dirty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chemeClr val="tx1"/>
                    </a:solidFill>
                    <a:cs typeface="B nazanin"/>
                  </a:rPr>
                  <a:t>   در ساده ترین حالت سورها </a:t>
                </a:r>
                <a:r>
                  <a:rPr lang="fa-IR" sz="2000" dirty="0" smtClean="0">
                    <a:solidFill>
                      <a:srgbClr val="C00000"/>
                    </a:solidFill>
                    <a:cs typeface="B nazanin"/>
                  </a:rPr>
                  <a:t>همنوع </a:t>
                </a:r>
                <a:r>
                  <a:rPr lang="fa-IR" sz="2000" dirty="0" smtClean="0">
                    <a:solidFill>
                      <a:schemeClr val="tx1"/>
                    </a:solidFill>
                    <a:cs typeface="B nazanin"/>
                  </a:rPr>
                  <a:t>هستند.</a:t>
                </a:r>
              </a:p>
              <a:p>
                <a:pPr marL="0" indent="0" algn="r" rtl="1">
                  <a:buNone/>
                </a:pPr>
                <a:r>
                  <a:rPr lang="fa-IR" sz="2000" dirty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rgbClr val="C00000"/>
                    </a:solidFill>
                    <a:cs typeface="B nazanin"/>
                  </a:rPr>
                  <a:t>مثال :</a:t>
                </a:r>
                <a14:m>
                  <m:oMath xmlns:m="http://schemas.openxmlformats.org/officeDocument/2006/math">
                    <m:r>
                      <a:rPr lang="fa-IR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∀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 ∀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𝑏𝑟𝑜𝑡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h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𝑒𝑟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⟹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𝑆𝑖𝑏𝑙𝑖𝑛𝑔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  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B nazanin"/>
                      </a:rPr>
                      <m:t>   </m:t>
                    </m:r>
                  </m:oMath>
                </a14:m>
                <a:endParaRPr lang="en-US" sz="2000" b="0" i="1" dirty="0" smtClean="0">
                  <a:solidFill>
                    <a:srgbClr val="C00000"/>
                  </a:solidFill>
                  <a:latin typeface="Cambria Math"/>
                  <a:ea typeface="Cambria Math"/>
                  <a:cs typeface="B nazanin"/>
                </a:endParaRPr>
              </a:p>
              <a:p>
                <a:pPr marL="0" indent="0" algn="r" rtl="1">
                  <a:buNone/>
                </a:pPr>
                <a:r>
                  <a:rPr lang="fa-IR" sz="2000" dirty="0" smtClean="0">
                    <a:solidFill>
                      <a:schemeClr val="tx1"/>
                    </a:solidFill>
                    <a:ea typeface="Cambria Math"/>
                    <a:cs typeface="B nazanin"/>
                  </a:rPr>
                  <a:t>   سورهای </a:t>
                </a:r>
                <a:r>
                  <a:rPr lang="fa-IR" sz="2000" dirty="0" smtClean="0">
                    <a:solidFill>
                      <a:srgbClr val="C00000"/>
                    </a:solidFill>
                    <a:ea typeface="Cambria Math"/>
                    <a:cs typeface="B nazanin"/>
                  </a:rPr>
                  <a:t>همنوع</a:t>
                </a:r>
                <a:r>
                  <a:rPr lang="fa-IR" sz="2000" dirty="0" smtClean="0">
                    <a:solidFill>
                      <a:schemeClr val="tx1"/>
                    </a:solidFill>
                    <a:ea typeface="Cambria Math"/>
                    <a:cs typeface="B nazanin"/>
                  </a:rPr>
                  <a:t> متوالی را می توان به صورت </a:t>
                </a:r>
                <a:r>
                  <a:rPr lang="fa-IR" sz="2000" dirty="0" smtClean="0">
                    <a:solidFill>
                      <a:srgbClr val="C00000"/>
                    </a:solidFill>
                    <a:ea typeface="Cambria Math"/>
                    <a:cs typeface="B nazanin"/>
                  </a:rPr>
                  <a:t>یک سور با چند متغیر </a:t>
                </a:r>
                <a:r>
                  <a:rPr lang="fa-IR" sz="2000" dirty="0" smtClean="0">
                    <a:solidFill>
                      <a:schemeClr val="tx1"/>
                    </a:solidFill>
                    <a:ea typeface="Cambria Math"/>
                    <a:cs typeface="B nazanin"/>
                  </a:rPr>
                  <a:t>نوشت.</a:t>
                </a:r>
              </a:p>
              <a:p>
                <a:pPr marL="0" indent="0" algn="r" rtl="1">
                  <a:buNone/>
                </a:pPr>
                <a:r>
                  <a:rPr lang="fa-IR" sz="2000" dirty="0">
                    <a:solidFill>
                      <a:schemeClr val="tx1"/>
                    </a:solidFill>
                    <a:ea typeface="Cambria Math"/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chemeClr val="tx1"/>
                    </a:solidFill>
                    <a:ea typeface="Cambria Math"/>
                    <a:cs typeface="B nazanin"/>
                  </a:rPr>
                  <a:t/>
                </a:r>
                <a:r>
                  <a:rPr lang="fa-IR" sz="2000" dirty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rgbClr val="C00000"/>
                    </a:solidFill>
                    <a:cs typeface="B nazanin"/>
                  </a:rPr>
                  <a:t>مثال : </a:t>
                </a:r>
                <a14:m>
                  <m:oMath xmlns:m="http://schemas.openxmlformats.org/officeDocument/2006/math">
                    <m:r>
                      <a:rPr lang="fa-IR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∀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𝑠𝑖𝑏𝑙𝑖𝑛𝑔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⇔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𝑠𝑖𝑏𝑙𝑖𝑛𝑔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B nazanin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B nazanin"/>
                      </a:rPr>
                      <m:t>         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cs typeface="B nazanin"/>
                </a:endParaRPr>
              </a:p>
              <a:p>
                <a:pPr marL="0" indent="0" algn="r" rtl="1">
                  <a:buNone/>
                </a:pPr>
                <a:r>
                  <a:rPr lang="en-US" sz="2000" dirty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>
                    <a:solidFill>
                      <a:schemeClr val="tx1"/>
                    </a:solidFill>
                    <a:cs typeface="B nazanin"/>
                  </a:rPr>
                  <a:t/>
                </a:r>
                <a:r>
                  <a:rPr lang="fa-IR" sz="2000" dirty="0" smtClean="0">
                    <a:solidFill>
                      <a:schemeClr val="tx1"/>
                    </a:solidFill>
                    <a:cs typeface="B nazanin"/>
                  </a:rPr>
                  <a:t>در سورهای تودرتو ترتیب مهم است و استفاده از پرانتز در نوشتن سورها مهم  است.</a:t>
                </a:r>
                <a:r>
                  <a:rPr lang="en-US" sz="2000" dirty="0" smtClean="0">
                    <a:solidFill>
                      <a:schemeClr val="tx1"/>
                    </a:solidFill>
                    <a:cs typeface="B nazanin"/>
                  </a:rPr>
                  <a:t/>
                </a:r>
                <a:endParaRPr lang="en-US" sz="2000" dirty="0">
                  <a:solidFill>
                    <a:schemeClr val="tx1"/>
                  </a:solidFill>
                  <a:cs typeface="B nazani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21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1120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خصوصیات سورها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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رابط طبيعي برای کار با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و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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رابط طبيعي برای کار با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ميباشد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استفاده از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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بعنوان رابط اصلی با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منجر به حکم قوی ميشود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استفاده از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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با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منجر به حکم ضعيفي ميشود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x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y </a:t>
            </a:r>
            <a:r>
              <a:rPr lang="fa-IR" dirty="0">
                <a:solidFill>
                  <a:schemeClr val="tx1"/>
                </a:solidFill>
                <a:cs typeface="B nazanin"/>
              </a:rPr>
              <a:t>برابر است با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y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x</a:t>
            </a:r>
            <a:r>
              <a:rPr lang="fa-IR" dirty="0">
                <a:solidFill>
                  <a:schemeClr val="tx1"/>
                </a:solidFill>
                <a:cs typeface="B nazanin"/>
              </a:rPr>
              <a:t>  و  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x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y </a:t>
            </a:r>
            <a:r>
              <a:rPr lang="fa-IR" dirty="0">
                <a:solidFill>
                  <a:schemeClr val="tx1"/>
                </a:solidFill>
                <a:cs typeface="B nazanin"/>
              </a:rPr>
              <a:t>برابر است با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y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x </a:t>
            </a:r>
            <a:endParaRPr lang="fa-IR" dirty="0">
              <a:solidFill>
                <a:schemeClr val="tx1"/>
              </a:solidFill>
              <a:cs typeface="B nazanin"/>
            </a:endParaRP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x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y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/>
              </a:rPr>
              <a:t>برابر نيست با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y</a:t>
            </a:r>
            <a:r>
              <a:rPr lang="en-US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dirty="0">
                <a:solidFill>
                  <a:schemeClr val="tx1"/>
                </a:solidFill>
                <a:cs typeface="B nazanin"/>
                <a:sym typeface="Symbol" pitchFamily="18" charset="2"/>
              </a:rPr>
              <a:t>x</a:t>
            </a:r>
            <a:endParaRPr lang="en-US" dirty="0">
              <a:solidFill>
                <a:schemeClr val="tx1"/>
              </a:solidFill>
              <a:cs typeface="B nazanin"/>
            </a:endParaRP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4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sz="2400" dirty="0">
                <a:solidFill>
                  <a:schemeClr val="tx1"/>
                </a:solidFill>
                <a:cs typeface="B nazanin"/>
              </a:rPr>
              <a:t>x </a:t>
            </a:r>
            <a:r>
              <a:rPr lang="en-US" sz="24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y</a:t>
            </a:r>
            <a:r>
              <a:rPr lang="en-US" sz="2400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Loves(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x,y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)</a:t>
            </a:r>
            <a:endParaRPr lang="fa-IR" sz="2000" dirty="0">
              <a:solidFill>
                <a:schemeClr val="tx1"/>
              </a:solidFill>
              <a:cs typeface="B nazanin"/>
            </a:endParaRP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حداقل يک نفر وجود دارد که همه چيز در جهان را دوست دارد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y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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x Loves(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x,y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)</a:t>
            </a:r>
            <a:endParaRPr lang="fa-IR" sz="2000" dirty="0">
              <a:solidFill>
                <a:schemeClr val="tx1"/>
              </a:solidFill>
              <a:cs typeface="B nazanin"/>
            </a:endParaRP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همه در دنيا حداقل يک نفر را دوست دارند</a:t>
            </a:r>
            <a:endParaRPr lang="en-US" sz="2000" dirty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861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خصوصیات سورها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“هر کسی بستنی را دوست دارد” به معنای اين است که “هيچ کس وجود ندارد که بستنی را دوست نداشته باشد”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x Likes(x , 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IceCream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</a:t>
            </a: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هم ارز 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x Likes(x , 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IceCream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x P  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هم ارز   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x P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x P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  هم ارز   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x P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endParaRPr lang="en-US" sz="2800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x P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     هم ارز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x P</a:t>
            </a:r>
          </a:p>
          <a:p>
            <a:pPr algn="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x P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       هم ارز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x P</a:t>
            </a:r>
          </a:p>
          <a:p>
            <a:pPr marL="0" indent="0" algn="r" rtl="1">
              <a:buNone/>
            </a:pPr>
            <a:endParaRPr lang="en-US" sz="2000" dirty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36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تساوی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با استفاده از </a:t>
            </a: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=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دو ترم به يک شیء اشاره ميکنند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برای تعيين درستی جمله تساوی بايد ديد که آيا ارجاع ها به دو ترم، اشيای يکسانی اند يا خير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مثال: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ريچارد حداقل دو برادر دارد</a:t>
            </a:r>
          </a:p>
          <a:p>
            <a:pPr algn="ctr" rtl="1">
              <a:spcBef>
                <a:spcPct val="35000"/>
              </a:spcBef>
              <a:buClr>
                <a:srgbClr val="00D600"/>
              </a:buClr>
              <a:buFont typeface="Wingdings" pitchFamily="2" charset="2"/>
              <a:buNone/>
            </a:pPr>
            <a:r>
              <a:rPr lang="en-US" sz="16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</a:t>
            </a:r>
            <a:r>
              <a:rPr lang="en-US" sz="16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x,y</a:t>
            </a:r>
            <a:r>
              <a:rPr lang="en-US" sz="16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 Brother(</a:t>
            </a:r>
            <a:r>
              <a:rPr lang="en-US" sz="16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x,Richard</a:t>
            </a:r>
            <a:r>
              <a:rPr lang="en-US" sz="16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) ^ Brother(</a:t>
            </a:r>
            <a:r>
              <a:rPr lang="en-US" sz="16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y,Richard</a:t>
            </a:r>
            <a:r>
              <a:rPr lang="en-US" sz="16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) ^ (x=y)</a:t>
            </a:r>
          </a:p>
          <a:p>
            <a:pPr marL="0" indent="0" algn="r" rtl="1">
              <a:buNone/>
            </a:pPr>
            <a:endParaRPr lang="en-US" sz="2000" dirty="0">
              <a:solidFill>
                <a:srgbClr val="C00000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265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ادعاها و تقاضاها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جملات از طريق </a:t>
            </a:r>
            <a:r>
              <a:rPr lang="en-US" dirty="0">
                <a:solidFill>
                  <a:srgbClr val="CC3300"/>
                </a:solidFill>
                <a:cs typeface="B nazanin"/>
                <a:sym typeface="Symbol" pitchFamily="18" charset="2"/>
              </a:rPr>
              <a:t>TELL</a:t>
            </a: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به پايگاه دانش اضافه ميشوند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اين جملات را </a:t>
            </a:r>
            <a:r>
              <a:rPr lang="fa-IR" sz="2000" b="1" dirty="0">
                <a:solidFill>
                  <a:srgbClr val="CC3300"/>
                </a:solidFill>
                <a:cs typeface="B nazanin"/>
                <a:sym typeface="Symbol" pitchFamily="18" charset="2"/>
              </a:rPr>
              <a:t>ادعا </a:t>
            </a: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گويند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TELL (</a:t>
            </a:r>
            <a:r>
              <a:rPr lang="en-US" sz="2000" i="1" dirty="0">
                <a:solidFill>
                  <a:schemeClr val="tx1"/>
                </a:solidFill>
                <a:cs typeface="B nazanin"/>
                <a:sym typeface="Symbol" pitchFamily="18" charset="2"/>
              </a:rPr>
              <a:t>KB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, King(John))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TELL (</a:t>
            </a:r>
            <a:r>
              <a:rPr lang="en-US" sz="2000" i="1" dirty="0">
                <a:solidFill>
                  <a:schemeClr val="tx1"/>
                </a:solidFill>
                <a:cs typeface="B nazanin"/>
                <a:sym typeface="Symbol" pitchFamily="18" charset="2"/>
              </a:rPr>
              <a:t>KB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, </a:t>
            </a:r>
            <a:r>
              <a:rPr lang="en-US" sz="2000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x King(x) =&gt; Person(x))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با استفاده از </a:t>
            </a:r>
            <a:r>
              <a:rPr lang="en-US" dirty="0">
                <a:solidFill>
                  <a:srgbClr val="CC3300"/>
                </a:solidFill>
                <a:cs typeface="B nazanin"/>
                <a:sym typeface="Symbol" pitchFamily="18" charset="2"/>
              </a:rPr>
              <a:t>ASK</a:t>
            </a: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تقاضاهايي را از پايگاه دانش انجام ميدهيم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اين پرسشها</a:t>
            </a:r>
            <a:r>
              <a:rPr lang="fa-IR" sz="2000" dirty="0">
                <a:solidFill>
                  <a:srgbClr val="CC3300"/>
                </a:solidFill>
                <a:cs typeface="B nazanin"/>
                <a:sym typeface="Symbol" pitchFamily="18" charset="2"/>
              </a:rPr>
              <a:t>، </a:t>
            </a:r>
            <a:r>
              <a:rPr lang="fa-IR" sz="2000" b="1" dirty="0">
                <a:solidFill>
                  <a:srgbClr val="CC3300"/>
                </a:solidFill>
                <a:cs typeface="B nazanin"/>
                <a:sym typeface="Symbol" pitchFamily="18" charset="2"/>
              </a:rPr>
              <a:t>تقاضا</a:t>
            </a:r>
            <a:r>
              <a:rPr lang="fa-IR" sz="2000" dirty="0">
                <a:solidFill>
                  <a:srgbClr val="CC3300"/>
                </a:solidFill>
                <a:cs typeface="B nazanin"/>
                <a:sym typeface="Symbol" pitchFamily="18" charset="2"/>
              </a:rPr>
              <a:t> يا </a:t>
            </a:r>
            <a:r>
              <a:rPr lang="fa-IR" sz="2000" b="1" dirty="0">
                <a:solidFill>
                  <a:srgbClr val="CC3300"/>
                </a:solidFill>
                <a:cs typeface="B nazanin"/>
                <a:sym typeface="Symbol" pitchFamily="18" charset="2"/>
              </a:rPr>
              <a:t>هدف</a:t>
            </a:r>
            <a:r>
              <a:rPr lang="fa-IR" sz="2000" dirty="0">
                <a:solidFill>
                  <a:srgbClr val="CC3300"/>
                </a:solidFill>
                <a:cs typeface="B nazanin"/>
                <a:sym typeface="Symbol" pitchFamily="18" charset="2"/>
              </a:rPr>
              <a:t> </a:t>
            </a: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نام دارد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ASK (</a:t>
            </a:r>
            <a:r>
              <a:rPr lang="en-US" sz="2000" i="1" dirty="0">
                <a:solidFill>
                  <a:schemeClr val="tx1"/>
                </a:solidFill>
                <a:cs typeface="B nazanin"/>
                <a:sym typeface="Symbol" pitchFamily="18" charset="2"/>
              </a:rPr>
              <a:t>KB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, Person(John))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ASK(</a:t>
            </a:r>
            <a:r>
              <a:rPr lang="en-US" sz="2000" i="1" dirty="0">
                <a:solidFill>
                  <a:schemeClr val="tx1"/>
                </a:solidFill>
                <a:cs typeface="B nazanin"/>
                <a:sym typeface="Symbol" pitchFamily="18" charset="2"/>
              </a:rPr>
              <a:t>KB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, x Person(x)) 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rgbClr val="CC3300"/>
                </a:solidFill>
                <a:cs typeface="B nazanin"/>
                <a:sym typeface="Symbol" pitchFamily="18" charset="2"/>
              </a:rPr>
              <a:t>ليست جانشيني يا انقياد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ليستي از جانشينيها در صورت وجود بيش از يک پاسخ</a:t>
            </a:r>
            <a:endParaRPr lang="en-US" sz="2000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497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دامنه خویشاوندی</a:t>
            </a:r>
          </a:p>
          <a:p>
            <a:pPr algn="r" rtl="1"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مادر هر فرد والد مؤنث آن فرد است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m,c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 Mother(c) = m  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Femail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(m) ^ Parent(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m,c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شوهر هر فرد، همسر مذکر آن فرد است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w,h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 Husband(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h,w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)  Male(h) ^ Spouse(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h,w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مذکر و مؤنث بودن طبقه های متمايزی هستند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x, Male(x)  Female(x)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والد و فرزند، رابطه های معکوس هستند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p,c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Parent(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p,c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)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Child(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c,p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پدر بزرگ يا مادربزرگ والدينِ والدين هر فرد است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g,c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Grandparent(</a:t>
            </a:r>
            <a:r>
              <a:rPr lang="en-US" sz="2000" dirty="0" err="1">
                <a:solidFill>
                  <a:schemeClr val="tx1"/>
                </a:solidFill>
                <a:cs typeface="B Nazanin"/>
              </a:rPr>
              <a:t>g,c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)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 p Parent(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g,p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 ^ Parent(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p,c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</a:t>
            </a:r>
            <a:r>
              <a:rPr lang="en-US" sz="2000" dirty="0">
                <a:solidFill>
                  <a:srgbClr val="CC3300"/>
                </a:solidFill>
                <a:cs typeface="Homa" pitchFamily="2" charset="-78"/>
              </a:rPr>
              <a:t> </a:t>
            </a:r>
          </a:p>
          <a:p>
            <a:pPr algn="r">
              <a:spcBef>
                <a:spcPct val="50000"/>
              </a:spcBef>
            </a:pPr>
            <a:endParaRPr lang="en-US" sz="2000" dirty="0">
              <a:solidFill>
                <a:srgbClr val="CC3300"/>
              </a:solidFill>
              <a:cs typeface="Homa" pitchFamily="2" charset="-78"/>
              <a:sym typeface="Symbol" pitchFamily="18" charset="2"/>
            </a:endParaRPr>
          </a:p>
          <a:p>
            <a:pPr marL="0" indent="0" algn="r" rtl="1">
              <a:buNone/>
            </a:pPr>
            <a:endParaRPr lang="en-US" sz="2800" dirty="0">
              <a:solidFill>
                <a:srgbClr val="C00000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001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اعداد </a:t>
            </a:r>
            <a:r>
              <a:rPr lang="en-US" sz="2800" dirty="0" smtClean="0">
                <a:solidFill>
                  <a:srgbClr val="C00000"/>
                </a:solidFill>
                <a:cs typeface="B nazanin"/>
              </a:rPr>
              <a:t>,</a:t>
            </a: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 مجموعه ها ولیست ها</a:t>
            </a:r>
          </a:p>
          <a:p>
            <a:pPr>
              <a:spcBef>
                <a:spcPct val="40000"/>
              </a:spcBef>
              <a:buClr>
                <a:srgbClr val="00D600"/>
              </a:buClr>
              <a:buFont typeface="Wingdings" pitchFamily="2" charset="2"/>
              <a:buChar char="Ä"/>
            </a:pPr>
            <a:r>
              <a:rPr lang="en-US" sz="2000" dirty="0">
                <a:solidFill>
                  <a:srgbClr val="CC3300"/>
                </a:solidFill>
                <a:cs typeface="Homa" pitchFamily="2" charset="-78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s Set(s)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(s = {} 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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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x,s2 Set(s2)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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 = {x|s2})
 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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x,s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{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x|s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} = {}
 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x,s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 = {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x|s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}
 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x,s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[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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y,s2} (s = {y|s2}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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(x = y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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s2))]
 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s1,s2 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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x </a:t>
            </a:r>
            <a:r>
              <a:rPr lang="en-US" sz="2000" dirty="0" err="1">
                <a:solidFill>
                  <a:schemeClr val="tx1"/>
                </a:solidFill>
                <a:cs typeface="Homa" pitchFamily="2" charset="-78"/>
              </a:rPr>
              <a:t>x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s2)</a:t>
            </a:r>
          </a:p>
          <a:p>
            <a:pPr>
              <a:spcBef>
                <a:spcPct val="40000"/>
              </a:spcBef>
              <a:buClr>
                <a:srgbClr val="00D600"/>
              </a:buClr>
              <a:buFont typeface="Wingdings" pitchFamily="2" charset="2"/>
              <a:buChar char="Ä"/>
            </a:pP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  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s1,s2 (s1 = s2)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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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s2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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s1)
 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x,s1,s2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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(x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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</a:t>
            </a:r>
            <a:r>
              <a:rPr lang="en-US" sz="2000" dirty="0" smtClean="0">
                <a:solidFill>
                  <a:schemeClr val="tx1"/>
                </a:solidFill>
                <a:cs typeface="Homa" pitchFamily="2" charset="-78"/>
              </a:rPr>
              <a:t>)</a:t>
            </a:r>
            <a:endParaRPr lang="en-US" sz="2000" dirty="0">
              <a:solidFill>
                <a:schemeClr val="tx1"/>
              </a:solidFill>
              <a:cs typeface="Homa" pitchFamily="2" charset="-78"/>
            </a:endParaRPr>
          </a:p>
          <a:p>
            <a:pPr>
              <a:spcBef>
                <a:spcPct val="40000"/>
              </a:spcBef>
              <a:buClr>
                <a:srgbClr val="00D600"/>
              </a:buClr>
              <a:buFont typeface="Wingdings" pitchFamily="2" charset="2"/>
              <a:buChar char="Ä"/>
            </a:pP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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x,s1,s2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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s2)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(x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s1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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x 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  <a:sym typeface="Symbol" pitchFamily="18" charset="2"/>
              </a:rPr>
              <a:t></a:t>
            </a:r>
            <a:r>
              <a:rPr lang="en-US" sz="2000" dirty="0">
                <a:solidFill>
                  <a:schemeClr val="tx1"/>
                </a:solidFill>
                <a:cs typeface="Homa" pitchFamily="2" charset="-78"/>
              </a:rPr>
              <a:t> s2</a:t>
            </a:r>
            <a:r>
              <a:rPr lang="en-US" sz="2000" dirty="0" smtClean="0">
                <a:solidFill>
                  <a:schemeClr val="tx1"/>
                </a:solidFill>
                <a:cs typeface="Homa" pitchFamily="2" charset="-78"/>
              </a:rPr>
              <a:t>)</a:t>
            </a:r>
            <a:endParaRPr lang="fa-IR" sz="2000" dirty="0" smtClean="0">
              <a:solidFill>
                <a:schemeClr val="tx1"/>
              </a:solidFill>
              <a:cs typeface="Hom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03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اعداد </a:t>
            </a:r>
            <a:r>
              <a:rPr lang="en-US" sz="2800" dirty="0" smtClean="0">
                <a:solidFill>
                  <a:srgbClr val="C00000"/>
                </a:solidFill>
                <a:cs typeface="B nazanin"/>
              </a:rPr>
              <a:t>,</a:t>
            </a: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 مجموعه ها ولیست ها</a:t>
            </a:r>
          </a:p>
          <a:p>
            <a:pPr marL="0" indent="0" algn="r" rtl="1">
              <a:buNone/>
            </a:pP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     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      لیست </a:t>
            </a:r>
            <a:r>
              <a:rPr lang="fa-IR" sz="2000" dirty="0">
                <a:solidFill>
                  <a:schemeClr val="tx1"/>
                </a:solidFill>
                <a:cs typeface="B nazanin"/>
              </a:rPr>
              <a:t>ها شبیه مجموعه ها هستند با این تفاوت که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لیست ها مرتب هستند و می توانند شامل  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      عناصر تکراری باشند.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Nil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لیست ثابت و بدون عنصر است.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Cons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,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Append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,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First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و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B nazanin"/>
              </a:rPr>
              <a:t>Rest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 توابع هستند.</a:t>
            </a:r>
            <a:endParaRPr lang="en-US" sz="2000" dirty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fa-IR" sz="2000" dirty="0" smtClean="0">
              <a:solidFill>
                <a:srgbClr val="C00000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19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pPr rtl="1"/>
            <a:r>
              <a:rPr lang="fa-IR" sz="4000" dirty="0" smtClean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 smtClean="0">
                <a:cs typeface="B nazanin"/>
              </a:rPr>
              <a:t/>
            </a:r>
            <a:br>
              <a:rPr lang="fa-IR" sz="4000" dirty="0" smtClean="0">
                <a:cs typeface="B nazanin"/>
              </a:rPr>
            </a:br>
            <a:r>
              <a:rPr lang="fa-IR" sz="4000" dirty="0" smtClean="0">
                <a:cs typeface="B nazanin"/>
              </a:rPr>
              <a:t>فصل هشتم : منطق مرتبه ی اول</a:t>
            </a:r>
            <a:endParaRPr lang="en-US" sz="4000" dirty="0">
              <a:cs typeface="B nazani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229600" cy="4419600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fa-IR" sz="3200" dirty="0">
                <a:solidFill>
                  <a:schemeClr val="accent2"/>
                </a:solidFill>
                <a:cs typeface="B nazanin"/>
              </a:rPr>
              <a:t>مروری بر منطق گزاره ای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800" dirty="0">
                <a:solidFill>
                  <a:schemeClr val="accent2"/>
                </a:solidFill>
                <a:latin typeface="B nazanin"/>
                <a:cs typeface="B nazanin"/>
              </a:rPr>
              <a:t>ويژگيها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ماهيت اعلانی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دانش و استنتاج متمايزند و استنتاج کاملاً مستقل از دامنه است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قدرت بيان کافی برای اداره کردن اطلاعات جزئي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با استفاده از ترکيب فصلی و نقيض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قابليت ترکيب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معنای جمله، تابعي از معنای بخشهای آن 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معنا، مستقل از متن است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latin typeface="B nazanin"/>
                <a:cs typeface="B nazanin"/>
              </a:rPr>
              <a:t>بر خلاف زبانهای طبيعي که، معنای جملات وابسته به متن است</a:t>
            </a:r>
          </a:p>
          <a:p>
            <a:pPr algn="r" rtl="1"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800" dirty="0">
                <a:solidFill>
                  <a:schemeClr val="accent2"/>
                </a:solidFill>
                <a:cs typeface="B nazanin"/>
              </a:rPr>
              <a:t>معايب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800" dirty="0">
                <a:solidFill>
                  <a:schemeClr val="tx1"/>
                </a:solidFill>
                <a:cs typeface="B nazanin"/>
              </a:rPr>
              <a:t>فاقد قدرت بياني برای تشريح دقيق محيطی با اشياي مختلف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/>
              </a:rPr>
              <a:t>بر خلاف زبانهای طبيعی</a:t>
            </a:r>
          </a:p>
          <a:p>
            <a:pPr algn="r" rtl="1">
              <a:buClr>
                <a:srgbClr val="00D600"/>
              </a:buClr>
              <a:buFont typeface="Wingdings" pitchFamily="2" charset="2"/>
              <a:buChar char="Ã"/>
            </a:pPr>
            <a:endParaRPr lang="fa-IR" sz="2000" dirty="0">
              <a:solidFill>
                <a:srgbClr val="CC3300"/>
              </a:solidFill>
              <a:cs typeface="Homa" pitchFamily="2" charset="-78"/>
            </a:endParaRPr>
          </a:p>
          <a:p>
            <a:pPr algn="r" rtl="1">
              <a:buClr>
                <a:srgbClr val="00D600"/>
              </a:buClr>
              <a:buFont typeface="Wingdings" pitchFamily="2" charset="2"/>
              <a:buChar char="×"/>
            </a:pPr>
            <a:endParaRPr lang="en-US" dirty="0">
              <a:solidFill>
                <a:srgbClr val="CC3300"/>
              </a:solidFill>
              <a:cs typeface="Homa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10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مهندسی دانش در منطق مرتبه ی اول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800" dirty="0" smtClean="0">
                <a:solidFill>
                  <a:schemeClr val="tx1"/>
                </a:solidFill>
                <a:cs typeface="B nazanin"/>
              </a:rPr>
              <a:t>ف</a:t>
            </a: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رايند کلی ساخت </a:t>
            </a:r>
            <a:r>
              <a:rPr lang="fa-IR" sz="2200" dirty="0" smtClean="0">
                <a:solidFill>
                  <a:srgbClr val="CC3300"/>
                </a:solidFill>
                <a:cs typeface="B nazanin"/>
              </a:rPr>
              <a:t>پايگاه دانش </a:t>
            </a: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که شامل مراحل ذيل ميباشد: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مشخص کردن کار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گردآوری دانش مربوطه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تصميم گيری در مورد واژه نامه محمولها، توابع و وراثت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کدگزاری دانش کلی در مورد دامنه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کد گزاری توصيف نمونه مسئله خاص</a:t>
            </a: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smtClean="0">
                <a:solidFill>
                  <a:schemeClr val="tx1"/>
                </a:solidFill>
                <a:cs typeface="B nazanin"/>
              </a:rPr>
              <a:t>اجرای پرس و جو در رئیه استنتاج و دریافت پاسخ</a:t>
            </a:r>
            <a:endParaRPr lang="fa-IR" sz="2200" dirty="0" smtClean="0">
              <a:solidFill>
                <a:schemeClr val="tx1"/>
              </a:solidFill>
              <a:cs typeface="B nazanin"/>
            </a:endParaRPr>
          </a:p>
          <a:p>
            <a:pPr lvl="1" algn="r" rtl="1">
              <a:spcBef>
                <a:spcPct val="30000"/>
              </a:spcBef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2200" dirty="0" smtClean="0">
                <a:solidFill>
                  <a:schemeClr val="tx1"/>
                </a:solidFill>
                <a:cs typeface="B nazanin"/>
              </a:rPr>
              <a:t>اشکال زدايي پايگاه دانش</a:t>
            </a:r>
            <a:endParaRPr lang="en-US" sz="2200" dirty="0" smtClean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fa-IR" sz="2800" dirty="0" smtClean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845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دامنه مدارهای الکتریکی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شناسایی کار: </a:t>
            </a:r>
            <a:r>
              <a:rPr lang="fa-IR" sz="1600" dirty="0" smtClean="0">
                <a:solidFill>
                  <a:schemeClr val="tx1"/>
                </a:solidFill>
                <a:cs typeface="B nazanin"/>
              </a:rPr>
              <a:t>کارهای استدلالی زیادی در مورد مدارهای دیجیتال وجود دارد.در بالاترین سطح</a:t>
            </a:r>
            <a:r>
              <a:rPr lang="en-US" sz="1600" dirty="0" smtClean="0">
                <a:solidFill>
                  <a:schemeClr val="tx1"/>
                </a:solidFill>
                <a:cs typeface="B nazanin"/>
              </a:rPr>
              <a:t>,</a:t>
            </a:r>
            <a:r>
              <a:rPr lang="fa-IR" sz="1600" dirty="0" smtClean="0">
                <a:solidFill>
                  <a:schemeClr val="tx1"/>
                </a:solidFill>
                <a:cs typeface="B nazanin"/>
              </a:rPr>
              <a:t>عملکرد مدار تحلیل می شود.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گردآوری دانش مرتبط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تصمیم گیری در </a:t>
            </a:r>
            <a:r>
              <a:rPr lang="fa-IR" sz="2000" smtClean="0">
                <a:solidFill>
                  <a:srgbClr val="C00000"/>
                </a:solidFill>
                <a:cs typeface="B nazanin"/>
              </a:rPr>
              <a:t>مورد واژگان</a:t>
            </a:r>
            <a:endParaRPr lang="fa-IR" sz="2000" dirty="0" smtClean="0">
              <a:solidFill>
                <a:srgbClr val="C00000"/>
              </a:solidFill>
              <a:cs typeface="B nazanin"/>
            </a:endParaRP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کد گذاری دانش کلی دامنه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کد گذاری نمونه خاصی از مسئله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اجرای پرس و جو در رویه استنتاج</a:t>
            </a:r>
          </a:p>
          <a:p>
            <a:pPr algn="r" rtl="1">
              <a:buClr>
                <a:schemeClr val="tx2"/>
              </a:buClr>
              <a:buFont typeface="Wingdings 2" pitchFamily="18" charset="2"/>
              <a:buChar char="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اشکال زدایی پایگاه دانش</a:t>
            </a:r>
          </a:p>
          <a:p>
            <a:pPr algn="r" rtl="1">
              <a:buClr>
                <a:srgbClr val="C00000"/>
              </a:buClr>
              <a:buFont typeface="Wingdings 2" pitchFamily="18" charset="2"/>
              <a:buChar char=""/>
            </a:pPr>
            <a:endParaRPr lang="fa-IR" sz="2000" dirty="0" smtClean="0">
              <a:solidFill>
                <a:schemeClr val="tx1"/>
              </a:solidFill>
              <a:cs typeface="B nazanin"/>
            </a:endParaRPr>
          </a:p>
          <a:p>
            <a:pPr algn="r" rtl="1">
              <a:buClr>
                <a:srgbClr val="C00000"/>
              </a:buClr>
              <a:buFont typeface="Wingdings 2" pitchFamily="18" charset="2"/>
              <a:buChar char=""/>
            </a:pPr>
            <a:endParaRPr lang="fa-IR" sz="2000" dirty="0" smtClean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fa-IR" sz="2000" dirty="0" smtClean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fa-IR" sz="2800" dirty="0" smtClean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29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 smtClean="0">
                <a:cs typeface="B nazanin"/>
              </a:rPr>
              <a:t/>
            </a:r>
            <a:br>
              <a:rPr lang="fa-IR" sz="4000" dirty="0" smtClean="0">
                <a:cs typeface="B nazanin"/>
              </a:rPr>
            </a:br>
            <a:r>
              <a:rPr lang="fa-IR" sz="4000" dirty="0" smtClean="0">
                <a:cs typeface="B nazanin"/>
              </a:rPr>
              <a:t>فصل هشتم : منطق مرتبه ی اول</a:t>
            </a:r>
            <a:endParaRPr lang="en-US" sz="4000" dirty="0">
              <a:cs typeface="B nazan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fa-IR" sz="3200" dirty="0">
                <a:solidFill>
                  <a:schemeClr val="accent2"/>
                </a:solidFill>
                <a:cs typeface="B nazanin"/>
              </a:rPr>
              <a:t>منطق </a:t>
            </a:r>
            <a:r>
              <a:rPr lang="fa-IR" sz="3200" dirty="0" smtClean="0">
                <a:solidFill>
                  <a:schemeClr val="accent2"/>
                </a:solidFill>
                <a:cs typeface="B nazanin"/>
              </a:rPr>
              <a:t>مرتبه </a:t>
            </a:r>
            <a:r>
              <a:rPr lang="fa-IR" sz="3200" dirty="0">
                <a:solidFill>
                  <a:schemeClr val="accent2"/>
                </a:solidFill>
                <a:cs typeface="B nazanin"/>
              </a:rPr>
              <a:t>اول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اساس منطق گزاره ای را پذيرفته و بر اساس آن يک منطق بيانی ميسازيم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از ايده های نمايشي زبان طبيعي استفاده کرده، از عيوب آن اجتناب ميکنيم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زبانهای طبيعی از جهان طبقه بندی زير را دارند</a:t>
            </a:r>
          </a:p>
          <a:p>
            <a:pPr lvl="3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b="1" dirty="0">
                <a:solidFill>
                  <a:srgbClr val="C00000"/>
                </a:solidFill>
                <a:cs typeface="B nazanin"/>
              </a:rPr>
              <a:t>اشياء:</a:t>
            </a:r>
            <a:r>
              <a:rPr lang="fa-IR" sz="1800" dirty="0">
                <a:solidFill>
                  <a:srgbClr val="C00000"/>
                </a:solidFill>
                <a:cs typeface="B nazanin"/>
              </a:rPr>
              <a:t> </a:t>
            </a:r>
            <a:r>
              <a:rPr lang="fa-IR" sz="1800" dirty="0">
                <a:solidFill>
                  <a:schemeClr val="tx1"/>
                </a:solidFill>
                <a:cs typeface="B nazanin"/>
              </a:rPr>
              <a:t>افراد، خانه، اعداد، رنگها، بازيهای فوتبال، آتش و ...</a:t>
            </a:r>
          </a:p>
          <a:p>
            <a:pPr lvl="3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b="1" dirty="0">
                <a:solidFill>
                  <a:srgbClr val="C00000"/>
                </a:solidFill>
                <a:cs typeface="B nazanin"/>
              </a:rPr>
              <a:t>رابطه ها:</a:t>
            </a:r>
            <a:r>
              <a:rPr lang="fa-IR" sz="1800" dirty="0">
                <a:solidFill>
                  <a:srgbClr val="C00000"/>
                </a:solidFill>
                <a:cs typeface="B nazanin"/>
              </a:rPr>
              <a:t> </a:t>
            </a:r>
          </a:p>
          <a:p>
            <a:pPr lvl="4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رابطه های يکاني يا خواص مثل قرمز، گرد، اول و ... </a:t>
            </a:r>
          </a:p>
          <a:p>
            <a:pPr lvl="4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رابطه های چندتايي مثل برادر بودن، بزرگتر بودن، بخشی از، مالکيت و ...</a:t>
            </a:r>
          </a:p>
          <a:p>
            <a:pPr lvl="3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b="1" dirty="0">
                <a:solidFill>
                  <a:srgbClr val="C00000"/>
                </a:solidFill>
                <a:cs typeface="B nazanin"/>
              </a:rPr>
              <a:t>توابع:</a:t>
            </a:r>
            <a:r>
              <a:rPr lang="fa-IR" sz="1800" dirty="0">
                <a:solidFill>
                  <a:srgbClr val="C00000"/>
                </a:solidFill>
                <a:cs typeface="B nazanin"/>
              </a:rPr>
              <a:t> </a:t>
            </a:r>
            <a:r>
              <a:rPr lang="fa-IR" sz="1800" dirty="0">
                <a:solidFill>
                  <a:schemeClr val="tx1"/>
                </a:solidFill>
                <a:cs typeface="B nazanin"/>
              </a:rPr>
              <a:t>پدر بودن، بهترين دوست، يکي بيشتر از و ...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000" dirty="0">
                <a:solidFill>
                  <a:schemeClr val="tx1"/>
                </a:solidFill>
                <a:cs typeface="B nazanin"/>
              </a:rPr>
              <a:t>منطق م</a:t>
            </a:r>
            <a:r>
              <a:rPr lang="fa-IR" sz="2000" dirty="0" smtClean="0">
                <a:solidFill>
                  <a:schemeClr val="tx1"/>
                </a:solidFill>
                <a:cs typeface="B nazanin"/>
              </a:rPr>
              <a:t>رتبه </a:t>
            </a:r>
            <a:r>
              <a:rPr lang="fa-IR" sz="2000" dirty="0">
                <a:solidFill>
                  <a:schemeClr val="tx1"/>
                </a:solidFill>
                <a:cs typeface="B nazanin"/>
              </a:rPr>
              <a:t>اول توسط اشيا و رابطه ها ساخته ميشود</a:t>
            </a:r>
            <a:endParaRPr lang="en-US" sz="2000" dirty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spcBef>
                <a:spcPct val="50000"/>
              </a:spcBef>
              <a:buClr>
                <a:srgbClr val="00D600"/>
              </a:buClr>
              <a:buNone/>
            </a:pPr>
            <a:endParaRPr lang="fa-IR" sz="2400" dirty="0" smtClean="0">
              <a:cs typeface="B nazanin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96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</a:t>
            </a:r>
            <a:r>
              <a:rPr lang="fa-IR" sz="4000" dirty="0" smtClean="0">
                <a:cs typeface="B nazanin"/>
              </a:rPr>
              <a:t>اول</a:t>
            </a:r>
            <a:r>
              <a:rPr lang="en-US" sz="4000" dirty="0">
                <a:cs typeface="B nazanin"/>
              </a:rPr>
              <a:t/>
            </a:r>
            <a:br>
              <a:rPr lang="en-US" sz="4000" dirty="0">
                <a:cs typeface="B nazanin"/>
              </a:rPr>
            </a:br>
            <a:r>
              <a:rPr lang="fa-IR" sz="4000" dirty="0" smtClean="0">
                <a:solidFill>
                  <a:srgbClr val="C00000"/>
                </a:solidFill>
                <a:cs typeface="B nazanin"/>
              </a:rPr>
              <a:t>انواع منطق</a:t>
            </a:r>
            <a:endParaRPr lang="en-US" sz="4000" dirty="0">
              <a:solidFill>
                <a:srgbClr val="C00000"/>
              </a:solidFill>
              <a:cs typeface="B nazani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8398900"/>
              </p:ext>
            </p:extLst>
          </p:nvPr>
        </p:nvGraphicFramePr>
        <p:xfrm>
          <a:off x="990600" y="2510172"/>
          <a:ext cx="7848600" cy="3838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6200"/>
                <a:gridCol w="2616200"/>
                <a:gridCol w="2616200"/>
              </a:tblGrid>
              <a:tr h="809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حقيقت شناسی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(اعتقادات عامل راجع به حقايق)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هستی شناسی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(آنچه در جهان هست)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زبان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87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درست/نادرست/نامشخص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حقايق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منطق گزاره ای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87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درست/نادرست/نامشخص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حقايق، اشيا، رابطه ها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منطق مرتبه اول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9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درست/نادرست/نامشخص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حقايق، اشيا، رابطه ها، زمان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منطق موقتی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7757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درجه ای از اعتقاد متعلق به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[0,1]</a:t>
                      </a: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حقايق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نظريه احتمال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77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در فاصله معين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حقايق با درجه ای از درستی متعلق به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[0,1]</a:t>
                      </a: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/>
                        </a:rPr>
                        <a:t>منطق فازی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402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fa-IR" dirty="0">
                <a:solidFill>
                  <a:schemeClr val="accent2"/>
                </a:solidFill>
                <a:cs typeface="B nazanin"/>
              </a:rPr>
              <a:t>نحو و معنای منطق </a:t>
            </a:r>
            <a:r>
              <a:rPr lang="fa-IR" dirty="0" smtClean="0">
                <a:solidFill>
                  <a:schemeClr val="accent2"/>
                </a:solidFill>
                <a:cs typeface="B nazanin"/>
              </a:rPr>
              <a:t>مرتبه </a:t>
            </a:r>
            <a:r>
              <a:rPr lang="fa-IR" dirty="0">
                <a:solidFill>
                  <a:schemeClr val="accent2"/>
                </a:solidFill>
                <a:cs typeface="B nazanin"/>
              </a:rPr>
              <a:t>اول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</a:rPr>
              <a:t>نمادهای ثابت؛ </a:t>
            </a:r>
            <a:r>
              <a:rPr lang="fa-IR" sz="2200" dirty="0">
                <a:solidFill>
                  <a:schemeClr val="tx1"/>
                </a:solidFill>
                <a:cs typeface="B nazanin"/>
              </a:rPr>
              <a:t>اشيا را نشان ميدهد. مثال: علی، 2، رضا، ...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</a:rPr>
              <a:t>نمادهای محمول؛ </a:t>
            </a:r>
            <a:r>
              <a:rPr lang="fa-IR" sz="2200" dirty="0">
                <a:solidFill>
                  <a:schemeClr val="tx1"/>
                </a:solidFill>
                <a:cs typeface="B nazanin"/>
              </a:rPr>
              <a:t>رابطه ها را نشان ميدهد. مثال:برادر بودن، بزرگتر بودن از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</a:rPr>
              <a:t>نمادهای تابع؛ </a:t>
            </a:r>
            <a:r>
              <a:rPr lang="fa-IR" sz="2200" dirty="0">
                <a:solidFill>
                  <a:schemeClr val="tx1"/>
                </a:solidFill>
                <a:cs typeface="B nazanin"/>
              </a:rPr>
              <a:t>توابع را نشان ميدهند. مثال: تابع پای چپ(</a:t>
            </a:r>
            <a:r>
              <a:rPr lang="en-US" sz="2200" dirty="0" err="1">
                <a:solidFill>
                  <a:schemeClr val="tx1"/>
                </a:solidFill>
                <a:cs typeface="B nazanin"/>
              </a:rPr>
              <a:t>LeftLeg</a:t>
            </a:r>
            <a:r>
              <a:rPr lang="fa-IR" sz="2200" dirty="0">
                <a:solidFill>
                  <a:schemeClr val="tx1"/>
                </a:solidFill>
                <a:cs typeface="B nazanin"/>
              </a:rPr>
              <a:t>)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</a:rPr>
              <a:t>متغيرها: </a:t>
            </a:r>
            <a:r>
              <a:rPr lang="en-US" sz="2200" dirty="0">
                <a:solidFill>
                  <a:schemeClr val="tx1"/>
                </a:solidFill>
                <a:cs typeface="B nazanin"/>
              </a:rPr>
              <a:t>x , y , a ,b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</a:rPr>
              <a:t>روابط منطقی: </a:t>
            </a:r>
            <a:r>
              <a:rPr lang="en-US" sz="2200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, , , , </a:t>
            </a:r>
            <a:endParaRPr lang="fa-IR" sz="2200" b="1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  <a:sym typeface="Symbol" pitchFamily="18" charset="2"/>
              </a:rPr>
              <a:t>تساوی: </a:t>
            </a:r>
            <a:r>
              <a:rPr lang="fa-IR" sz="2200" dirty="0">
                <a:solidFill>
                  <a:schemeClr val="tx1"/>
                </a:solidFill>
                <a:cs typeface="B nazanin"/>
                <a:sym typeface="Symbol" pitchFamily="18" charset="2"/>
              </a:rPr>
              <a:t>=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Ø"/>
            </a:pPr>
            <a:r>
              <a:rPr lang="fa-IR" sz="2200" dirty="0">
                <a:solidFill>
                  <a:srgbClr val="C00000"/>
                </a:solidFill>
                <a:cs typeface="B nazanin"/>
                <a:sym typeface="Symbol" pitchFamily="18" charset="2"/>
              </a:rPr>
              <a:t>سورها:</a:t>
            </a:r>
            <a:r>
              <a:rPr lang="fa-IR" sz="2200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en-US" sz="2200" dirty="0">
                <a:solidFill>
                  <a:schemeClr val="tx1"/>
                </a:solidFill>
                <a:cs typeface="B nazanin"/>
                <a:sym typeface="Symbol" pitchFamily="18" charset="2"/>
              </a:rPr>
              <a:t>,  </a:t>
            </a:r>
            <a:endParaRPr lang="fa-IR" sz="2200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468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pic>
        <p:nvPicPr>
          <p:cNvPr id="4" name="Content Placeholder 3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4324597" cy="4525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0" y="2855938"/>
            <a:ext cx="29727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 smtClean="0">
                <a:solidFill>
                  <a:srgbClr val="C00000"/>
                </a:solidFill>
                <a:cs typeface="B nazanin"/>
              </a:rPr>
              <a:t>مثال</a:t>
            </a:r>
          </a:p>
          <a:p>
            <a:pPr algn="r">
              <a:spcBef>
                <a:spcPct val="50000"/>
              </a:spcBef>
            </a:pPr>
            <a:r>
              <a:rPr lang="fa-IR" sz="2000" dirty="0" smtClean="0">
                <a:cs typeface="B nazanin"/>
              </a:rPr>
              <a:t>مدلی با پنج شیء، دو رابطه دودويي، سه رابطه يکانی و يک تا يکانی به نام پای چپ</a:t>
            </a:r>
            <a:endParaRPr lang="en-US" sz="2000" dirty="0"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09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600" dirty="0" smtClean="0">
                <a:solidFill>
                  <a:srgbClr val="C00000"/>
                </a:solidFill>
                <a:cs typeface="B nazanin"/>
              </a:rPr>
              <a:t>جملات اتمیک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1800" dirty="0">
                <a:solidFill>
                  <a:srgbClr val="C00000"/>
                </a:solidFill>
                <a:cs typeface="B nazanin"/>
              </a:rPr>
              <a:t>هر </a:t>
            </a:r>
            <a:r>
              <a:rPr lang="fa-IR" sz="1800" b="1" dirty="0">
                <a:solidFill>
                  <a:srgbClr val="C00000"/>
                </a:solidFill>
                <a:cs typeface="B nazanin"/>
              </a:rPr>
              <a:t>ترم </a:t>
            </a:r>
            <a:r>
              <a:rPr lang="fa-IR" sz="1800" dirty="0">
                <a:solidFill>
                  <a:srgbClr val="C00000"/>
                </a:solidFill>
                <a:cs typeface="B nazanin"/>
              </a:rPr>
              <a:t> </a:t>
            </a:r>
            <a:r>
              <a:rPr lang="fa-IR" sz="1800" dirty="0">
                <a:solidFill>
                  <a:schemeClr val="tx1"/>
                </a:solidFill>
                <a:cs typeface="B nazanin"/>
              </a:rPr>
              <a:t>يک عبارت منطقی است که به شيئ اشاره ميکند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نمادهای ثابت ترم هستند</a:t>
            </a:r>
          </a:p>
          <a:p>
            <a:pPr lvl="1" algn="r" rtl="1">
              <a:buClr>
                <a:srgbClr val="00D600"/>
              </a:buClr>
              <a:buFont typeface="Wingdings" pitchFamily="2" charset="2"/>
              <a:buChar char="×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هميشه استفاده از نماد متمايز برای نامگذاری شیء آسان نيست</a:t>
            </a:r>
          </a:p>
          <a:p>
            <a:pPr lvl="2" algn="r" rtl="1">
              <a:buClr>
                <a:srgbClr val="00D600"/>
              </a:buClr>
              <a:buFont typeface="Wingdings" pitchFamily="2" charset="2"/>
              <a:buChar char="§"/>
            </a:pPr>
            <a:r>
              <a:rPr lang="fa-IR" sz="1800" dirty="0">
                <a:solidFill>
                  <a:schemeClr val="tx1"/>
                </a:solidFill>
                <a:cs typeface="B nazanin"/>
              </a:rPr>
              <a:t>پای چپ پای پادشاه </a:t>
            </a:r>
            <a:r>
              <a:rPr lang="en-US" sz="1800" dirty="0">
                <a:solidFill>
                  <a:schemeClr val="tx1"/>
                </a:solidFill>
                <a:cs typeface="B nazanin"/>
              </a:rPr>
              <a:t>John</a:t>
            </a:r>
            <a:r>
              <a:rPr lang="fa-IR" sz="1800" dirty="0">
                <a:solidFill>
                  <a:schemeClr val="tx1"/>
                </a:solidFill>
                <a:cs typeface="B nazanin"/>
              </a:rPr>
              <a:t>                     </a:t>
            </a:r>
            <a:r>
              <a:rPr lang="en-US" sz="1800" dirty="0" err="1" smtClean="0">
                <a:solidFill>
                  <a:schemeClr val="tx1"/>
                </a:solidFill>
                <a:cs typeface="B nazanin"/>
              </a:rPr>
              <a:t>LeftLeg</a:t>
            </a:r>
            <a:r>
              <a:rPr lang="en-US" sz="1800" dirty="0" smtClean="0">
                <a:solidFill>
                  <a:schemeClr val="tx1"/>
                </a:solidFill>
                <a:cs typeface="B nazanin"/>
              </a:rPr>
              <a:t>(John)</a:t>
            </a:r>
          </a:p>
          <a:p>
            <a:pPr marL="914400" lvl="2" indent="0" algn="r" rtl="1">
              <a:buClr>
                <a:srgbClr val="00D600"/>
              </a:buClr>
              <a:buNone/>
            </a:pPr>
            <a:endParaRPr lang="en-US" sz="1800" dirty="0" smtClean="0">
              <a:solidFill>
                <a:srgbClr val="CC3300"/>
              </a:solidFill>
              <a:cs typeface="Homa" pitchFamily="2" charset="-78"/>
            </a:endParaRPr>
          </a:p>
          <a:p>
            <a:pPr marL="914400" lvl="2" indent="0" algn="r" rtl="1">
              <a:buClr>
                <a:srgbClr val="00D600"/>
              </a:buClr>
              <a:buNone/>
            </a:pPr>
            <a:endParaRPr lang="en-US" sz="1800" dirty="0" smtClean="0">
              <a:solidFill>
                <a:srgbClr val="CC3300"/>
              </a:solidFill>
              <a:cs typeface="Homa" pitchFamily="2" charset="-78"/>
            </a:endParaRPr>
          </a:p>
          <a:p>
            <a:pPr marL="914400" lvl="2" indent="0" algn="r" rtl="1">
              <a:buClr>
                <a:srgbClr val="00D600"/>
              </a:buClr>
              <a:buNone/>
            </a:pPr>
            <a:r>
              <a:rPr lang="fa-IR" sz="1800" dirty="0" smtClean="0">
                <a:solidFill>
                  <a:srgbClr val="C00000"/>
                </a:solidFill>
                <a:cs typeface="B nazanin"/>
              </a:rPr>
              <a:t>جملات </a:t>
            </a:r>
            <a:r>
              <a:rPr lang="fa-IR" sz="1800" dirty="0">
                <a:solidFill>
                  <a:srgbClr val="C00000"/>
                </a:solidFill>
                <a:cs typeface="B nazanin"/>
              </a:rPr>
              <a:t>اتميک: </a:t>
            </a:r>
            <a:r>
              <a:rPr lang="fa-IR" sz="1800" dirty="0">
                <a:solidFill>
                  <a:schemeClr val="tx1"/>
                </a:solidFill>
                <a:cs typeface="B nazanin"/>
              </a:rPr>
              <a:t>ترکيب ترمهای اشياء و محولهای </a:t>
            </a:r>
            <a:r>
              <a:rPr lang="fa-IR" sz="1800" dirty="0" smtClean="0">
                <a:solidFill>
                  <a:schemeClr val="tx1"/>
                </a:solidFill>
                <a:cs typeface="B nazanin"/>
              </a:rPr>
              <a:t>روابط</a:t>
            </a:r>
          </a:p>
          <a:p>
            <a:pPr marL="457200" lvl="1" indent="0" algn="r" rtl="1">
              <a:spcBef>
                <a:spcPct val="220000"/>
              </a:spcBef>
              <a:buClr>
                <a:srgbClr val="00D600"/>
              </a:buClr>
              <a:buNone/>
            </a:pPr>
            <a:r>
              <a:rPr lang="fa-IR" sz="2400" dirty="0" smtClean="0">
                <a:solidFill>
                  <a:srgbClr val="C00000"/>
                </a:solidFill>
                <a:cs typeface="B nazanin"/>
              </a:rPr>
              <a:t>مثال</a:t>
            </a:r>
            <a:r>
              <a:rPr lang="fa-IR" sz="2400" dirty="0">
                <a:solidFill>
                  <a:srgbClr val="C00000"/>
                </a:solidFill>
                <a:cs typeface="B nazanin"/>
              </a:rPr>
              <a:t>:                 </a:t>
            </a:r>
            <a:r>
              <a:rPr lang="en-US" sz="2400" dirty="0">
                <a:solidFill>
                  <a:srgbClr val="C00000"/>
                </a:solidFill>
                <a:cs typeface="B nazanin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Married(Father(Richard),Mother(John))</a:t>
            </a:r>
            <a:r>
              <a:rPr lang="fa-IR" sz="2400" dirty="0">
                <a:solidFill>
                  <a:schemeClr val="tx1"/>
                </a:solidFill>
                <a:cs typeface="B nazanin"/>
              </a:rPr>
              <a:t> </a:t>
            </a:r>
          </a:p>
          <a:p>
            <a:pPr algn="ctr" rtl="1">
              <a:buClr>
                <a:srgbClr val="00D600"/>
              </a:buClr>
              <a:buFont typeface="Wingdings" pitchFamily="2" charset="2"/>
              <a:buNone/>
            </a:pPr>
            <a:r>
              <a:rPr lang="fa-IR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	   پدر ريچارد با مادر جان ازدواج کرده است</a:t>
            </a:r>
            <a:endParaRPr lang="en-US" sz="2000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marL="914400" lvl="2" indent="0" algn="r" rtl="1">
              <a:buClr>
                <a:srgbClr val="00D600"/>
              </a:buClr>
              <a:buNone/>
            </a:pPr>
            <a:endParaRPr lang="en-US" sz="1800" dirty="0" smtClean="0">
              <a:solidFill>
                <a:schemeClr val="tx1"/>
              </a:solidFill>
              <a:cs typeface="B nazanin"/>
            </a:endParaRPr>
          </a:p>
          <a:p>
            <a:pPr marL="0" indent="0" algn="r" rtl="1">
              <a:buNone/>
            </a:pPr>
            <a:endParaRPr lang="fa-IR" sz="2600" dirty="0" smtClean="0">
              <a:solidFill>
                <a:srgbClr val="C00000"/>
              </a:solidFill>
              <a:cs typeface="B nazani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14400" y="3505200"/>
            <a:ext cx="7632700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a-IR" sz="2400" b="1" dirty="0">
                <a:solidFill>
                  <a:srgbClr val="FF0000"/>
                </a:solidFill>
                <a:cs typeface="B nazanin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nazanin"/>
              </a:rPr>
              <a:t>ترم</a:t>
            </a:r>
            <a:r>
              <a:rPr lang="en-US" sz="2400" b="1" dirty="0" smtClean="0">
                <a:solidFill>
                  <a:srgbClr val="FF0000"/>
                </a:solidFill>
                <a:cs typeface="B nazanin"/>
              </a:rPr>
              <a:t>= 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تابع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(</a:t>
            </a:r>
            <a:r>
              <a:rPr lang="en-US" sz="2000" dirty="0">
                <a:solidFill>
                  <a:srgbClr val="FF0000"/>
                </a:solidFill>
                <a:cs typeface="B nazanin"/>
              </a:rPr>
              <a:t>n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ترم1، ترم2، ... ، ترم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) 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يا    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ثابت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يا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/>
              </a:rPr>
              <a:t>متغير</a:t>
            </a:r>
            <a:r>
              <a:rPr lang="en-US" sz="2400" b="1" dirty="0">
                <a:solidFill>
                  <a:srgbClr val="FF0000"/>
                </a:solidFill>
                <a:cs typeface="B nazanin"/>
              </a:rPr>
              <a:t>      .</a:t>
            </a:r>
            <a:endParaRPr lang="en-US" sz="2800" b="1" dirty="0">
              <a:solidFill>
                <a:srgbClr val="FF0000"/>
              </a:solidFill>
              <a:cs typeface="B nazanin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750" y="4495800"/>
            <a:ext cx="8135938" cy="307777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a-IR" sz="2000" b="1" dirty="0">
                <a:solidFill>
                  <a:srgbClr val="FF0000"/>
                </a:solidFill>
                <a:cs typeface="B nazanin"/>
              </a:rPr>
              <a:t> جملات اتميک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= </a:t>
            </a:r>
            <a:r>
              <a:rPr lang="fa-IR" sz="2000" b="1" dirty="0">
                <a:solidFill>
                  <a:srgbClr val="FF0000"/>
                </a:solidFill>
                <a:cs typeface="B nazanin"/>
              </a:rPr>
              <a:t>محمول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(</a:t>
            </a:r>
            <a:r>
              <a:rPr lang="en-US" sz="2000" dirty="0">
                <a:solidFill>
                  <a:srgbClr val="FF0000"/>
                </a:solidFill>
                <a:cs typeface="B nazanin"/>
              </a:rPr>
              <a:t>n</a:t>
            </a:r>
            <a:r>
              <a:rPr lang="fa-IR" sz="2000" b="1" dirty="0">
                <a:solidFill>
                  <a:srgbClr val="FF0000"/>
                </a:solidFill>
                <a:cs typeface="B nazanin"/>
              </a:rPr>
              <a:t>ترم1، ترم2، ... ، ترم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)     </a:t>
            </a:r>
            <a:r>
              <a:rPr lang="fa-IR" sz="2000" b="1" dirty="0">
                <a:solidFill>
                  <a:srgbClr val="FF0000"/>
                </a:solidFill>
                <a:cs typeface="B nazanin"/>
              </a:rPr>
              <a:t>يا 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       </a:t>
            </a:r>
            <a:r>
              <a:rPr lang="fa-IR" sz="2000" b="1" dirty="0">
                <a:solidFill>
                  <a:srgbClr val="FF0000"/>
                </a:solidFill>
                <a:cs typeface="B nazanin"/>
              </a:rPr>
              <a:t> ترم1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=</a:t>
            </a:r>
            <a:r>
              <a:rPr lang="fa-IR" sz="2000" b="1" dirty="0">
                <a:solidFill>
                  <a:srgbClr val="FF0000"/>
                </a:solidFill>
                <a:cs typeface="B nazanin"/>
              </a:rPr>
              <a:t>ترم2</a:t>
            </a:r>
            <a:r>
              <a:rPr lang="en-US" sz="2000" b="1" dirty="0">
                <a:solidFill>
                  <a:srgbClr val="FF0000"/>
                </a:solidFill>
                <a:cs typeface="B nazanin"/>
              </a:rPr>
              <a:t>    .</a:t>
            </a:r>
          </a:p>
        </p:txBody>
      </p:sp>
    </p:spTree>
    <p:extLst>
      <p:ext uri="{BB962C8B-B14F-4D97-AF65-F5344CB8AC3E}">
        <p14:creationId xmlns="" xmlns:p14="http://schemas.microsoft.com/office/powerpoint/2010/main" val="363713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dirty="0" smtClean="0">
                <a:solidFill>
                  <a:srgbClr val="C00000"/>
                </a:solidFill>
                <a:cs typeface="B nazanin"/>
              </a:rPr>
              <a:t>جملات پیچیده</a:t>
            </a:r>
            <a:endParaRPr lang="en-US" dirty="0" smtClean="0">
              <a:solidFill>
                <a:srgbClr val="C00000"/>
              </a:solidFill>
              <a:cs typeface="B nazanin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chemeClr val="accent2"/>
                </a:solidFill>
                <a:cs typeface="B nazanin"/>
              </a:rPr>
              <a:t>با ترکيب جملات اتميک و روابط منطقی ميتوان جملات پيچيده تری ساخت</a:t>
            </a:r>
          </a:p>
          <a:p>
            <a:pPr algn="ctr" rtl="1">
              <a:buClr>
                <a:srgbClr val="00D600"/>
              </a:buClr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S, S1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 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S2, S1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 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S2, S1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 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S2, S1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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S2</a:t>
            </a:r>
            <a:endParaRPr lang="fa-IR" sz="2000" dirty="0">
              <a:solidFill>
                <a:schemeClr val="tx1"/>
              </a:solidFill>
              <a:cs typeface="B nazanin"/>
            </a:endParaRPr>
          </a:p>
          <a:p>
            <a:pPr algn="r" rtl="1">
              <a:buClr>
                <a:srgbClr val="00D600"/>
              </a:buClr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cs typeface="B nazanin"/>
            </a:endParaRPr>
          </a:p>
          <a:p>
            <a:pPr algn="r" rtl="1">
              <a:buClr>
                <a:srgbClr val="00D600"/>
              </a:buClr>
              <a:buFont typeface="Wingdings" pitchFamily="2" charset="2"/>
              <a:buChar char="Ã"/>
            </a:pPr>
            <a:r>
              <a:rPr lang="fa-IR" sz="2000" dirty="0">
                <a:solidFill>
                  <a:srgbClr val="C00000"/>
                </a:solidFill>
                <a:cs typeface="B nazanin"/>
              </a:rPr>
              <a:t>مثال:</a:t>
            </a:r>
            <a:r>
              <a:rPr lang="en-US" sz="2000" dirty="0">
                <a:solidFill>
                  <a:schemeClr val="tx1"/>
                </a:solidFill>
                <a:cs typeface="B nazanin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Brother(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LeftLeg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(Richard),John)                              </a:t>
            </a:r>
          </a:p>
          <a:p>
            <a:pPr rtl="1">
              <a:buClr>
                <a:srgbClr val="00D600"/>
              </a:buClr>
              <a:buNone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Brother(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Richard,John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  Brother(</a:t>
            </a:r>
            <a:r>
              <a:rPr lang="en-US" sz="2000" dirty="0" err="1">
                <a:solidFill>
                  <a:schemeClr val="tx1"/>
                </a:solidFill>
                <a:cs typeface="B nazanin"/>
                <a:sym typeface="Symbol" pitchFamily="18" charset="2"/>
              </a:rPr>
              <a:t>John,Richard</a:t>
            </a: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)</a:t>
            </a:r>
          </a:p>
          <a:p>
            <a:pPr rtl="1">
              <a:buClr>
                <a:srgbClr val="00D600"/>
              </a:buClr>
              <a:buNone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King(Richard)  King(John)</a:t>
            </a:r>
          </a:p>
          <a:p>
            <a:pPr rtl="1">
              <a:buClr>
                <a:srgbClr val="00D600"/>
              </a:buClr>
              <a:buNone/>
            </a:pPr>
            <a:r>
              <a:rPr lang="en-US" sz="2000" dirty="0">
                <a:solidFill>
                  <a:schemeClr val="tx1"/>
                </a:solidFill>
                <a:cs typeface="B nazanin"/>
                <a:sym typeface="Symbol" pitchFamily="18" charset="2"/>
              </a:rPr>
              <a:t> King(Richard)  King(John)</a:t>
            </a:r>
          </a:p>
          <a:p>
            <a:pPr marL="0" indent="0" algn="r" rtl="1">
              <a:buNone/>
            </a:pPr>
            <a:endParaRPr lang="en-US" dirty="0">
              <a:solidFill>
                <a:srgbClr val="C00000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005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nazanin"/>
              </a:rPr>
              <a:t>هوش مصنوعی</a:t>
            </a:r>
            <a:r>
              <a:rPr lang="fa-IR" sz="4000" dirty="0">
                <a:cs typeface="B nazanin"/>
              </a:rPr>
              <a:t/>
            </a:r>
            <a:br>
              <a:rPr lang="fa-IR" sz="4000" dirty="0">
                <a:cs typeface="B nazanin"/>
              </a:rPr>
            </a:br>
            <a:r>
              <a:rPr lang="fa-IR" sz="4000" dirty="0">
                <a:cs typeface="B nazanin"/>
              </a:rPr>
              <a:t>فصل هشتم : منطق مرتبه ی اول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rgbClr val="C00000"/>
                </a:solidFill>
                <a:cs typeface="B nazanin"/>
              </a:rPr>
              <a:t>سورها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dirty="0">
                <a:solidFill>
                  <a:schemeClr val="tx1"/>
                </a:solidFill>
                <a:cs typeface="B nazanin"/>
              </a:rPr>
              <a:t> کمک ميکنند تا به جای شمارش اشيا از طريق نام آنها، خواص کلکسيون اشيا را بيان </a:t>
            </a:r>
            <a:r>
              <a:rPr lang="fa-IR" dirty="0" smtClean="0">
                <a:solidFill>
                  <a:schemeClr val="tx1"/>
                </a:solidFill>
                <a:cs typeface="B nazanin"/>
              </a:rPr>
              <a:t>کرد</a:t>
            </a:r>
            <a:endParaRPr lang="fa-IR" sz="2000" dirty="0">
              <a:solidFill>
                <a:schemeClr val="tx1"/>
              </a:solidFill>
              <a:cs typeface="B nazanin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b="1" dirty="0">
                <a:solidFill>
                  <a:srgbClr val="C00000"/>
                </a:solidFill>
                <a:cs typeface="B nazanin"/>
              </a:rPr>
              <a:t>سور عمومی؛</a:t>
            </a:r>
            <a:r>
              <a:rPr lang="fa-IR" dirty="0">
                <a:solidFill>
                  <a:srgbClr val="C00000"/>
                </a:solidFill>
                <a:cs typeface="B nazanin"/>
              </a:rPr>
              <a:t> </a:t>
            </a:r>
            <a:r>
              <a:rPr lang="en-US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</a:t>
            </a:r>
            <a:r>
              <a:rPr lang="fa-IR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“برای همه</a:t>
            </a:r>
            <a:r>
              <a:rPr lang="fa-IR" dirty="0" smtClean="0">
                <a:solidFill>
                  <a:schemeClr val="tx1"/>
                </a:solidFill>
                <a:cs typeface="B nazanin"/>
                <a:sym typeface="Symbol" pitchFamily="18" charset="2"/>
              </a:rPr>
              <a:t>”</a:t>
            </a:r>
            <a:endParaRPr lang="en-US" dirty="0" smtClean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marL="0" indent="0" algn="r" rtl="1">
              <a:spcBef>
                <a:spcPct val="50000"/>
              </a:spcBef>
              <a:buClr>
                <a:srgbClr val="00D600"/>
              </a:buClr>
              <a:buNone/>
            </a:pPr>
            <a:endParaRPr lang="fa-IR" sz="2000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itchFamily="2" charset="2"/>
              <a:buChar char="Ã"/>
            </a:pPr>
            <a:r>
              <a:rPr lang="fa-IR" b="1" dirty="0">
                <a:solidFill>
                  <a:srgbClr val="C00000"/>
                </a:solidFill>
                <a:cs typeface="B nazanin"/>
                <a:sym typeface="Symbol" pitchFamily="18" charset="2"/>
              </a:rPr>
              <a:t>سور وجودی؛ </a:t>
            </a:r>
            <a:r>
              <a:rPr lang="en-US" b="1" dirty="0">
                <a:solidFill>
                  <a:schemeClr val="tx1"/>
                </a:solidFill>
                <a:cs typeface="B nazanin"/>
                <a:sym typeface="Symbol" pitchFamily="18" charset="2"/>
              </a:rPr>
              <a:t> </a:t>
            </a:r>
            <a:r>
              <a:rPr lang="fa-IR" dirty="0">
                <a:solidFill>
                  <a:schemeClr val="tx1"/>
                </a:solidFill>
                <a:cs typeface="B nazanin"/>
                <a:sym typeface="Symbol" pitchFamily="18" charset="2"/>
              </a:rPr>
              <a:t> “ وجود دارد حداقل...”</a:t>
            </a:r>
            <a:endParaRPr lang="en-US" dirty="0">
              <a:solidFill>
                <a:schemeClr val="tx1"/>
              </a:solidFill>
              <a:cs typeface="B nazanin"/>
              <a:sym typeface="Symbol" pitchFamily="18" charset="2"/>
            </a:endParaRPr>
          </a:p>
          <a:p>
            <a:pPr marL="0" indent="0" algn="r" rtl="1">
              <a:buNone/>
            </a:pPr>
            <a:endParaRPr lang="en-US" sz="2800" dirty="0">
              <a:solidFill>
                <a:schemeClr val="tx1"/>
              </a:solidFill>
              <a:cs typeface="B nazani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9678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335</TotalTime>
  <Words>1280</Words>
  <Application>Microsoft Office PowerPoint</Application>
  <PresentationFormat>On-screen Show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Slide 1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 انواع منطق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  <vt:lpstr>هوش مصنوعی فصل هشتم : منطق مرتبه ی اول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هوش مصنوعی فصل هشتم : منطق مرتبه ی اول</dc:title>
  <dc:creator>Rostam</dc:creator>
  <cp:lastModifiedBy>MRT</cp:lastModifiedBy>
  <cp:revision>21</cp:revision>
  <dcterms:created xsi:type="dcterms:W3CDTF">2012-12-11T14:08:44Z</dcterms:created>
  <dcterms:modified xsi:type="dcterms:W3CDTF">2012-12-12T06:25:37Z</dcterms:modified>
</cp:coreProperties>
</file>